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2"/>
  </p:notesMasterIdLst>
  <p:sldIdLst>
    <p:sldId id="359" r:id="rId2"/>
    <p:sldId id="374" r:id="rId3"/>
    <p:sldId id="375" r:id="rId4"/>
    <p:sldId id="373" r:id="rId5"/>
    <p:sldId id="377" r:id="rId6"/>
    <p:sldId id="378" r:id="rId7"/>
    <p:sldId id="379" r:id="rId8"/>
    <p:sldId id="380" r:id="rId9"/>
    <p:sldId id="388" r:id="rId10"/>
    <p:sldId id="389" r:id="rId11"/>
    <p:sldId id="391" r:id="rId12"/>
    <p:sldId id="390" r:id="rId13"/>
    <p:sldId id="392" r:id="rId14"/>
    <p:sldId id="383" r:id="rId15"/>
    <p:sldId id="386" r:id="rId16"/>
    <p:sldId id="395" r:id="rId17"/>
    <p:sldId id="396" r:id="rId18"/>
    <p:sldId id="397" r:id="rId19"/>
    <p:sldId id="387" r:id="rId20"/>
    <p:sldId id="400" r:id="rId21"/>
    <p:sldId id="403" r:id="rId22"/>
    <p:sldId id="398" r:id="rId23"/>
    <p:sldId id="363" r:id="rId24"/>
    <p:sldId id="401" r:id="rId25"/>
    <p:sldId id="404" r:id="rId26"/>
    <p:sldId id="399" r:id="rId27"/>
    <p:sldId id="384" r:id="rId28"/>
    <p:sldId id="394" r:id="rId29"/>
    <p:sldId id="402" r:id="rId30"/>
    <p:sldId id="3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460"/>
    <p:restoredTop sz="74699"/>
  </p:normalViewPr>
  <p:slideViewPr>
    <p:cSldViewPr snapToGrid="0" snapToObjects="1">
      <p:cViewPr>
        <p:scale>
          <a:sx n="56" d="100"/>
          <a:sy n="56" d="100"/>
        </p:scale>
        <p:origin x="384" y="688"/>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9/9/16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dirty="0"/>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blue = #265994</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dirty="0"/>
          </a:p>
        </p:txBody>
      </p:sp>
    </p:spTree>
    <p:extLst>
      <p:ext uri="{BB962C8B-B14F-4D97-AF65-F5344CB8AC3E}">
        <p14:creationId xmlns:p14="http://schemas.microsoft.com/office/powerpoint/2010/main" val="195964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While the private sector takes on elastic problems, like entertainment</a:t>
            </a:r>
            <a:r>
              <a:rPr lang="en-US" sz="1200" b="0" i="0" u="none" strike="noStrike" kern="1200" baseline="0" dirty="0" smtClean="0">
                <a:solidFill>
                  <a:schemeClr val="tx1"/>
                </a:solidFill>
                <a:effectLst/>
                <a:latin typeface="+mn-lt"/>
                <a:ea typeface="+mn-ea"/>
                <a:cs typeface="+mn-cs"/>
              </a:rPr>
              <a:t> and marketing.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Government takes on hard problems like homelessness, health, safety, defense, trade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dirty="0"/>
          </a:p>
        </p:txBody>
      </p:sp>
    </p:spTree>
    <p:extLst>
      <p:ext uri="{BB962C8B-B14F-4D97-AF65-F5344CB8AC3E}">
        <p14:creationId xmlns:p14="http://schemas.microsoft.com/office/powerpoint/2010/main" val="117393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problems are difficult optimization</a:t>
            </a:r>
            <a:r>
              <a:rPr lang="en-US" sz="1200" b="0" i="0" u="none" strike="noStrike" kern="1200" baseline="0" dirty="0" smtClean="0">
                <a:solidFill>
                  <a:schemeClr val="tx1"/>
                </a:solidFill>
                <a:effectLst/>
                <a:latin typeface="+mn-lt"/>
                <a:ea typeface="+mn-ea"/>
                <a:cs typeface="+mn-cs"/>
              </a:rPr>
              <a:t> problems not in one dimension.</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dirty="0"/>
          </a:p>
        </p:txBody>
      </p:sp>
    </p:spTree>
    <p:extLst>
      <p:ext uri="{BB962C8B-B14F-4D97-AF65-F5344CB8AC3E}">
        <p14:creationId xmlns:p14="http://schemas.microsoft.com/office/powerpoint/2010/main" val="1186575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But rather in multiple dimensions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 many of the dimensions are not anywhere technology</a:t>
            </a:r>
            <a:r>
              <a:rPr lang="en-US" sz="1200" b="0" i="0" u="none" strike="noStrike" kern="1200" baseline="0" dirty="0" smtClean="0">
                <a:solidFill>
                  <a:schemeClr val="tx1"/>
                </a:solidFill>
                <a:effectLst/>
                <a:latin typeface="+mn-lt"/>
                <a:ea typeface="+mn-ea"/>
                <a:cs typeface="+mn-cs"/>
              </a:rPr>
              <a:t> or science related.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dirty="0"/>
          </a:p>
        </p:txBody>
      </p:sp>
    </p:spTree>
    <p:extLst>
      <p:ext uri="{BB962C8B-B14F-4D97-AF65-F5344CB8AC3E}">
        <p14:creationId xmlns:p14="http://schemas.microsoft.com/office/powerpoint/2010/main" val="201396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dirty="0"/>
          </a:p>
        </p:txBody>
      </p:sp>
    </p:spTree>
    <p:extLst>
      <p:ext uri="{BB962C8B-B14F-4D97-AF65-F5344CB8AC3E}">
        <p14:creationId xmlns:p14="http://schemas.microsoft.com/office/powerpoint/2010/main" val="806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dirty="0"/>
          </a:p>
        </p:txBody>
      </p:sp>
    </p:spTree>
    <p:extLst>
      <p:ext uri="{BB962C8B-B14F-4D97-AF65-F5344CB8AC3E}">
        <p14:creationId xmlns:p14="http://schemas.microsoft.com/office/powerpoint/2010/main" val="87636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Bureau of International Labor Affairs - </a:t>
            </a:r>
            <a:r>
              <a:rPr lang="en-US" dirty="0" smtClean="0"/>
              <a:t>ILAB publishes three reports on international child labor and forced labor that serve as valuable resources for research, advocacy, government action and corporate responsibility. These reports are The Department of Labor's Findings on the Worst Forms of Child Labor; the List of Goods Produced by Child Labor or Forced Labor; and the List of Products Produced by Forced or Indentured Child Labor. Each of these reports has a distinct mandate, focus and set of implications, but taken collectively, they document the current situation of child labor, forced labor and forced child labor around the world.</a:t>
            </a:r>
            <a:endParaRPr lang="en-US" b="1"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dirty="0"/>
          </a:p>
        </p:txBody>
      </p:sp>
    </p:spTree>
    <p:extLst>
      <p:ext uri="{BB962C8B-B14F-4D97-AF65-F5344CB8AC3E}">
        <p14:creationId xmlns:p14="http://schemas.microsoft.com/office/powerpoint/2010/main" val="1733265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Quarry – PHP, CodeIgniter,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dirty="0"/>
          </a:p>
        </p:txBody>
      </p:sp>
    </p:spTree>
    <p:extLst>
      <p:ext uri="{BB962C8B-B14F-4D97-AF65-F5344CB8AC3E}">
        <p14:creationId xmlns:p14="http://schemas.microsoft.com/office/powerpoint/2010/main" val="212672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2830197"/>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EDIT MASTER TITLE</a:t>
            </a:r>
            <a:endParaRPr lang="en-US" dirty="0"/>
          </a:p>
        </p:txBody>
      </p:sp>
      <p:sp>
        <p:nvSpPr>
          <p:cNvPr id="10" name="Subtitle 2"/>
          <p:cNvSpPr>
            <a:spLocks noGrp="1"/>
          </p:cNvSpPr>
          <p:nvPr>
            <p:ph type="subTitle" idx="1" hasCustomPrompt="1"/>
          </p:nvPr>
        </p:nvSpPr>
        <p:spPr>
          <a:xfrm>
            <a:off x="194553" y="4229969"/>
            <a:ext cx="5213830" cy="889000"/>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 / TITLE GOES HERE</a:t>
            </a:r>
            <a:endParaRPr lang="en-US" dirty="0"/>
          </a:p>
        </p:txBody>
      </p:sp>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3567144"/>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sp>
        <p:nvSpPr>
          <p:cNvPr id="10" name="Title 1"/>
          <p:cNvSpPr txBox="1">
            <a:spLocks/>
          </p:cNvSpPr>
          <p:nvPr userDrawn="1"/>
        </p:nvSpPr>
        <p:spPr>
          <a:xfrm>
            <a:off x="1301885" y="663799"/>
            <a:ext cx="10515599"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 THE</a:t>
            </a:r>
            <a:r>
              <a:rPr lang="en-US" sz="5400" b="1" baseline="0" dirty="0" smtClean="0"/>
              <a:t> PLAN</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484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9/9/16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dirty="0"/>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dirty="0"/>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3" y="2491740"/>
            <a:ext cx="6478622" cy="1418779"/>
          </a:xfrm>
        </p:spPr>
        <p:txBody>
          <a:bodyPr/>
          <a:lstStyle/>
          <a:p>
            <a:r>
              <a:rPr lang="en-US" dirty="0" smtClean="0"/>
              <a:t>Building APIs in Government for Social Good</a:t>
            </a:r>
            <a:endParaRPr lang="en-US" dirty="0"/>
          </a:p>
        </p:txBody>
      </p:sp>
      <p:sp>
        <p:nvSpPr>
          <p:cNvPr id="5" name="Subtitle 4"/>
          <p:cNvSpPr>
            <a:spLocks noGrp="1"/>
          </p:cNvSpPr>
          <p:nvPr>
            <p:ph type="subTitle" idx="1"/>
          </p:nvPr>
        </p:nvSpPr>
        <p:spPr>
          <a:xfrm>
            <a:off x="194553" y="4249425"/>
            <a:ext cx="5213830" cy="889000"/>
          </a:xfrm>
        </p:spPr>
        <p:txBody>
          <a:bodyPr/>
          <a:lstStyle/>
          <a:p>
            <a:r>
              <a:rPr lang="en-US" dirty="0" smtClean="0"/>
              <a:t>Tyrone Grandison PhD</a:t>
            </a:r>
            <a:endParaRPr lang="en-US" dirty="0"/>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dirty="0"/>
          </a:p>
        </p:txBody>
      </p:sp>
      <p:sp>
        <p:nvSpPr>
          <p:cNvPr id="3" name="Title 2"/>
          <p:cNvSpPr>
            <a:spLocks noGrp="1"/>
          </p:cNvSpPr>
          <p:nvPr>
            <p:ph type="title"/>
          </p:nvPr>
        </p:nvSpPr>
        <p:spPr>
          <a:xfrm>
            <a:off x="8663940" y="2519007"/>
            <a:ext cx="2689860" cy="1325563"/>
          </a:xfrm>
        </p:spPr>
        <p:txBody>
          <a:bodyPr/>
          <a:lstStyle/>
          <a:p>
            <a:r>
              <a:rPr lang="en-US" dirty="0" smtClean="0"/>
              <a:t>M-13-13</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 y="235829"/>
            <a:ext cx="6806184" cy="5891921"/>
          </a:xfrm>
          <a:prstGeom prst="rect">
            <a:avLst/>
          </a:prstGeom>
          <a:ln>
            <a:gradFill>
              <a:gsLst>
                <a:gs pos="0">
                  <a:schemeClr val="accent1">
                    <a:lumMod val="5000"/>
                    <a:lumOff val="95000"/>
                    <a:alpha val="7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28378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220" y="320040"/>
            <a:ext cx="8481060" cy="5620991"/>
          </a:xfrm>
          <a:prstGeom prst="rect">
            <a:avLst/>
          </a:prstGeom>
        </p:spPr>
      </p:pic>
    </p:spTree>
    <p:extLst>
      <p:ext uri="{BB962C8B-B14F-4D97-AF65-F5344CB8AC3E}">
        <p14:creationId xmlns:p14="http://schemas.microsoft.com/office/powerpoint/2010/main" val="413247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584" y="160020"/>
            <a:ext cx="10762996" cy="6084469"/>
          </a:xfrm>
          <a:prstGeom prst="rect">
            <a:avLst/>
          </a:prstGeom>
          <a:ln w="19050">
            <a:solidFill>
              <a:srgbClr val="306EA5">
                <a:alpha val="66000"/>
              </a:srgbClr>
            </a:solidFill>
          </a:ln>
        </p:spPr>
      </p:pic>
    </p:spTree>
    <p:extLst>
      <p:ext uri="{BB962C8B-B14F-4D97-AF65-F5344CB8AC3E}">
        <p14:creationId xmlns:p14="http://schemas.microsoft.com/office/powerpoint/2010/main" val="731696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39" y="412502"/>
            <a:ext cx="3566160" cy="21329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119" y="2771141"/>
            <a:ext cx="5291329" cy="28346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 y="2931161"/>
            <a:ext cx="2326640" cy="2326640"/>
          </a:xfrm>
          <a:prstGeom prst="rect">
            <a:avLst/>
          </a:prstGeom>
        </p:spPr>
      </p:pic>
    </p:spTree>
    <p:extLst>
      <p:ext uri="{BB962C8B-B14F-4D97-AF65-F5344CB8AC3E}">
        <p14:creationId xmlns:p14="http://schemas.microsoft.com/office/powerpoint/2010/main" val="153030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5303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15</a:t>
            </a:fld>
            <a:endParaRPr lang="en-US" dirty="0"/>
          </a:p>
        </p:txBody>
      </p:sp>
      <p:sp>
        <p:nvSpPr>
          <p:cNvPr id="3" name="Title 2"/>
          <p:cNvSpPr>
            <a:spLocks noGrp="1"/>
          </p:cNvSpPr>
          <p:nvPr>
            <p:ph type="title"/>
          </p:nvPr>
        </p:nvSpPr>
        <p:spPr>
          <a:xfrm>
            <a:off x="0" y="2720341"/>
            <a:ext cx="12192000" cy="2518220"/>
          </a:xfrm>
        </p:spPr>
        <p:txBody>
          <a:bodyPr>
            <a:normAutofit/>
          </a:bodyPr>
          <a:lstStyle/>
          <a:p>
            <a:r>
              <a:rPr lang="en-US" sz="6000" dirty="0" smtClean="0">
                <a:solidFill>
                  <a:schemeClr val="accent4"/>
                </a:solidFill>
              </a:rPr>
              <a:t>Sweat and Toil</a:t>
            </a:r>
            <a:r>
              <a:rPr lang="en-US" dirty="0" smtClean="0"/>
              <a:t/>
            </a:r>
            <a:br>
              <a:rPr lang="en-US" dirty="0" smtClean="0"/>
            </a:br>
            <a:r>
              <a:rPr lang="en-US" dirty="0" smtClean="0"/>
              <a:t/>
            </a:r>
            <a:br>
              <a:rPr lang="en-US" dirty="0" smtClean="0"/>
            </a:br>
            <a:r>
              <a:rPr lang="en-US" sz="4400" dirty="0" smtClean="0"/>
              <a:t>http://developer.dol.gov/others/</a:t>
            </a:r>
            <a:r>
              <a:rPr lang="en-US" sz="4400" b="1" dirty="0" smtClean="0"/>
              <a:t>sweat-and-toil</a:t>
            </a:r>
            <a:endParaRPr lang="en-US" sz="4400" dirty="0"/>
          </a:p>
        </p:txBody>
      </p:sp>
      <p:sp>
        <p:nvSpPr>
          <p:cNvPr id="4" name="TextBox 3"/>
          <p:cNvSpPr txBox="1"/>
          <p:nvPr/>
        </p:nvSpPr>
        <p:spPr>
          <a:xfrm>
            <a:off x="7978140" y="4572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965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490219"/>
            <a:ext cx="5656580" cy="5626887"/>
          </a:xfrm>
          <a:prstGeom prst="rect">
            <a:avLst/>
          </a:prstGeom>
          <a:effectLst>
            <a:softEdge rad="241300"/>
          </a:effectLst>
        </p:spPr>
      </p:pic>
    </p:spTree>
    <p:extLst>
      <p:ext uri="{BB962C8B-B14F-4D97-AF65-F5344CB8AC3E}">
        <p14:creationId xmlns:p14="http://schemas.microsoft.com/office/powerpoint/2010/main" val="801600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011680"/>
            <a:ext cx="10279380" cy="4631211"/>
          </a:xfrm>
        </p:spPr>
        <p:txBody>
          <a:bodyPr>
            <a:normAutofit lnSpcReduction="10000"/>
          </a:bodyPr>
          <a:lstStyle/>
          <a:p>
            <a:pPr marL="742950" indent="-742950">
              <a:buFont typeface="+mj-lt"/>
              <a:buAutoNum type="arabicPeriod"/>
            </a:pPr>
            <a:r>
              <a:rPr lang="en-US" sz="4000" dirty="0" smtClean="0"/>
              <a:t>Coalition and Urgency</a:t>
            </a:r>
          </a:p>
          <a:p>
            <a:pPr marL="742950" indent="-742950">
              <a:buFont typeface="+mj-lt"/>
              <a:buAutoNum type="arabicPeriod"/>
            </a:pPr>
            <a:r>
              <a:rPr lang="en-US" sz="4000" dirty="0" smtClean="0"/>
              <a:t>Understand The Data Production Process</a:t>
            </a:r>
          </a:p>
          <a:p>
            <a:pPr marL="742950" indent="-742950">
              <a:buFont typeface="+mj-lt"/>
              <a:buAutoNum type="arabicPeriod"/>
            </a:pPr>
            <a:r>
              <a:rPr lang="en-US" sz="4000" dirty="0" smtClean="0"/>
              <a:t>Find Natural Intervention Point </a:t>
            </a:r>
          </a:p>
          <a:p>
            <a:pPr marL="742950" indent="-742950">
              <a:buFont typeface="+mj-lt"/>
              <a:buAutoNum type="arabicPeriod"/>
            </a:pPr>
            <a:r>
              <a:rPr lang="en-US" sz="4000" dirty="0" smtClean="0"/>
              <a:t>Learn Technology Constraints</a:t>
            </a:r>
          </a:p>
          <a:p>
            <a:pPr marL="742950" indent="-742950">
              <a:buFont typeface="+mj-lt"/>
              <a:buAutoNum type="arabicPeriod"/>
            </a:pPr>
            <a:r>
              <a:rPr lang="en-US" sz="4000" dirty="0" smtClean="0"/>
              <a:t>Understand API User</a:t>
            </a:r>
          </a:p>
          <a:p>
            <a:pPr marL="742950" indent="-742950">
              <a:buFont typeface="+mj-lt"/>
              <a:buAutoNum type="arabicPeriod"/>
            </a:pPr>
            <a:r>
              <a:rPr lang="en-US" sz="4000" dirty="0" smtClean="0"/>
              <a:t>Build</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5963338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dirty="0"/>
          </a:p>
        </p:txBody>
      </p:sp>
      <p:sp>
        <p:nvSpPr>
          <p:cNvPr id="4" name="TextBox 3"/>
          <p:cNvSpPr txBox="1"/>
          <p:nvPr/>
        </p:nvSpPr>
        <p:spPr>
          <a:xfrm>
            <a:off x="1348740" y="3291840"/>
            <a:ext cx="2105769" cy="830997"/>
          </a:xfrm>
          <a:prstGeom prst="rect">
            <a:avLst/>
          </a:prstGeom>
          <a:noFill/>
        </p:spPr>
        <p:txBody>
          <a:bodyPr wrap="none" rtlCol="0">
            <a:spAutoFit/>
          </a:bodyPr>
          <a:lstStyle/>
          <a:p>
            <a:r>
              <a:rPr lang="en-US" sz="4800" dirty="0" smtClean="0">
                <a:solidFill>
                  <a:srgbClr val="306EA5"/>
                </a:solidFill>
              </a:rPr>
              <a:t>Python </a:t>
            </a:r>
            <a:endParaRPr lang="en-US" sz="4800" dirty="0">
              <a:solidFill>
                <a:srgbClr val="306EA5"/>
              </a:solidFill>
            </a:endParaRPr>
          </a:p>
        </p:txBody>
      </p:sp>
      <p:sp>
        <p:nvSpPr>
          <p:cNvPr id="5" name="TextBox 4"/>
          <p:cNvSpPr txBox="1"/>
          <p:nvPr/>
        </p:nvSpPr>
        <p:spPr>
          <a:xfrm>
            <a:off x="8594235" y="3246118"/>
            <a:ext cx="1927964" cy="830997"/>
          </a:xfrm>
          <a:prstGeom prst="rect">
            <a:avLst/>
          </a:prstGeom>
          <a:noFill/>
        </p:spPr>
        <p:txBody>
          <a:bodyPr wrap="none" rtlCol="0">
            <a:spAutoFit/>
          </a:bodyPr>
          <a:lstStyle/>
          <a:p>
            <a:r>
              <a:rPr lang="en-US" sz="4800" dirty="0" smtClean="0">
                <a:solidFill>
                  <a:srgbClr val="306EA5"/>
                </a:solidFill>
              </a:rPr>
              <a:t>Quarry</a:t>
            </a:r>
            <a:endParaRPr lang="en-US" sz="4800" dirty="0">
              <a:solidFill>
                <a:srgbClr val="306EA5"/>
              </a:solidFill>
            </a:endParaRPr>
          </a:p>
        </p:txBody>
      </p:sp>
      <p:sp>
        <p:nvSpPr>
          <p:cNvPr id="6" name="TextBox 5"/>
          <p:cNvSpPr txBox="1"/>
          <p:nvPr/>
        </p:nvSpPr>
        <p:spPr>
          <a:xfrm>
            <a:off x="4982608" y="3291836"/>
            <a:ext cx="1946367" cy="830997"/>
          </a:xfrm>
          <a:prstGeom prst="rect">
            <a:avLst/>
          </a:prstGeom>
          <a:noFill/>
        </p:spPr>
        <p:txBody>
          <a:bodyPr wrap="none" rtlCol="0">
            <a:spAutoFit/>
          </a:bodyPr>
          <a:lstStyle/>
          <a:p>
            <a:r>
              <a:rPr lang="en-US" sz="4800" dirty="0" smtClean="0">
                <a:solidFill>
                  <a:srgbClr val="306EA5"/>
                </a:solidFill>
              </a:rPr>
              <a:t>MSSQL</a:t>
            </a:r>
            <a:endParaRPr lang="en-US" sz="4800" dirty="0">
              <a:solidFill>
                <a:srgbClr val="306EA5"/>
              </a:solidFill>
            </a:endParaRPr>
          </a:p>
        </p:txBody>
      </p:sp>
      <p:sp>
        <p:nvSpPr>
          <p:cNvPr id="7" name="Right Arrow 6"/>
          <p:cNvSpPr/>
          <p:nvPr/>
        </p:nvSpPr>
        <p:spPr>
          <a:xfrm>
            <a:off x="3454508" y="3499584"/>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7078452" y="3493175"/>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5209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dirty="0"/>
          </a:p>
        </p:txBody>
      </p:sp>
      <p:sp>
        <p:nvSpPr>
          <p:cNvPr id="3" name="Title 2"/>
          <p:cNvSpPr>
            <a:spLocks noGrp="1"/>
          </p:cNvSpPr>
          <p:nvPr>
            <p:ph type="title"/>
          </p:nvPr>
        </p:nvSpPr>
        <p:spPr>
          <a:xfrm>
            <a:off x="838200" y="2286001"/>
            <a:ext cx="10515600" cy="2952560"/>
          </a:xfrm>
        </p:spPr>
        <p:txBody>
          <a:bodyPr>
            <a:normAutofit fontScale="90000"/>
          </a:bodyPr>
          <a:lstStyle/>
          <a:p>
            <a:r>
              <a:rPr lang="en-US" sz="6700" dirty="0" smtClean="0">
                <a:solidFill>
                  <a:schemeClr val="accent4"/>
                </a:solidFill>
              </a:rPr>
              <a:t>Census CitySDK</a:t>
            </a:r>
            <a:r>
              <a:rPr lang="en-US" dirty="0" smtClean="0"/>
              <a:t/>
            </a:r>
            <a:br>
              <a:rPr lang="en-US" dirty="0" smtClean="0"/>
            </a:br>
            <a:r>
              <a:rPr lang="en-US" dirty="0"/>
              <a:t/>
            </a:r>
            <a:br>
              <a:rPr lang="en-US" dirty="0"/>
            </a:br>
            <a:r>
              <a:rPr lang="en-US" sz="4900" dirty="0"/>
              <a:t> https://us</a:t>
            </a:r>
            <a:r>
              <a:rPr lang="en-US" sz="4900" b="1" dirty="0"/>
              <a:t>census</a:t>
            </a:r>
            <a:r>
              <a:rPr lang="en-US" sz="4900" dirty="0"/>
              <a:t>bureau.github.io/</a:t>
            </a:r>
            <a:r>
              <a:rPr lang="en-US" sz="4900" b="1" dirty="0"/>
              <a:t>citysdk</a:t>
            </a:r>
            <a:r>
              <a:rPr lang="en-US" sz="4900" dirty="0"/>
              <a:t>/</a:t>
            </a:r>
          </a:p>
        </p:txBody>
      </p:sp>
    </p:spTree>
    <p:extLst>
      <p:ext uri="{BB962C8B-B14F-4D97-AF65-F5344CB8AC3E}">
        <p14:creationId xmlns:p14="http://schemas.microsoft.com/office/powerpoint/2010/main" val="1719776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a:t>
            </a:fld>
            <a:endParaRPr lang="en-US" dirty="0"/>
          </a:p>
        </p:txBody>
      </p:sp>
      <p:sp>
        <p:nvSpPr>
          <p:cNvPr id="3" name="Title 2"/>
          <p:cNvSpPr>
            <a:spLocks noGrp="1"/>
          </p:cNvSpPr>
          <p:nvPr>
            <p:ph type="title"/>
          </p:nvPr>
        </p:nvSpPr>
        <p:spPr>
          <a:xfrm>
            <a:off x="0" y="1714501"/>
            <a:ext cx="12192000" cy="3684080"/>
          </a:xfrm>
          <a:solidFill>
            <a:srgbClr val="306EA5"/>
          </a:solidFill>
        </p:spPr>
        <p:txBody>
          <a:bodyPr>
            <a:noAutofit/>
          </a:bodyPr>
          <a:lstStyle/>
          <a:p>
            <a:r>
              <a:rPr lang="en-US" sz="4000" dirty="0" smtClean="0">
                <a:solidFill>
                  <a:schemeClr val="accent4"/>
                </a:solidFill>
              </a:rPr>
              <a:t>Deputy Chief Data Officer</a:t>
            </a:r>
            <a:r>
              <a:rPr lang="en-US" sz="4000" dirty="0" smtClean="0">
                <a:solidFill>
                  <a:schemeClr val="bg1"/>
                </a:solidFill>
              </a:rPr>
              <a:t>, </a:t>
            </a:r>
            <a:br>
              <a:rPr lang="en-US" sz="4000" dirty="0" smtClean="0">
                <a:solidFill>
                  <a:schemeClr val="bg1"/>
                </a:solidFill>
              </a:rPr>
            </a:br>
            <a:r>
              <a:rPr lang="en-US" sz="4000" dirty="0" smtClean="0">
                <a:solidFill>
                  <a:schemeClr val="bg1"/>
                </a:solidFill>
              </a:rPr>
              <a:t>US Department of Commerce (2015-16)</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accent4"/>
                </a:solidFill>
              </a:rPr>
              <a:t>White House Presidential Innovation Fellow</a:t>
            </a:r>
            <a:r>
              <a:rPr lang="en-US" sz="4000" dirty="0" smtClean="0">
                <a:solidFill>
                  <a:schemeClr val="bg1"/>
                </a:solidFill>
              </a:rPr>
              <a:t>,</a:t>
            </a:r>
            <a:br>
              <a:rPr lang="en-US" sz="4000" dirty="0" smtClean="0">
                <a:solidFill>
                  <a:schemeClr val="bg1"/>
                </a:solidFill>
              </a:rPr>
            </a:br>
            <a:r>
              <a:rPr lang="en-US" sz="4000" dirty="0" smtClean="0">
                <a:solidFill>
                  <a:schemeClr val="bg1"/>
                </a:solidFill>
              </a:rPr>
              <a:t>Department of Labor &amp; US Census Bureau (2014-15)</a:t>
            </a:r>
            <a:endParaRPr lang="en-US" sz="4000" dirty="0">
              <a:solidFill>
                <a:schemeClr val="bg1"/>
              </a:solidFill>
            </a:endParaRPr>
          </a:p>
        </p:txBody>
      </p:sp>
      <p:sp>
        <p:nvSpPr>
          <p:cNvPr id="4" name="Title 2"/>
          <p:cNvSpPr txBox="1">
            <a:spLocks/>
          </p:cNvSpPr>
          <p:nvPr/>
        </p:nvSpPr>
        <p:spPr>
          <a:xfrm>
            <a:off x="838200" y="0"/>
            <a:ext cx="10844784" cy="187052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800" b="0" i="0" kern="1200" baseline="0">
                <a:solidFill>
                  <a:srgbClr val="306EA5"/>
                </a:solidFill>
                <a:latin typeface="DIN Alternate" charset="0"/>
                <a:ea typeface="DIN Alternate" charset="0"/>
                <a:cs typeface="DIN Alternate" charset="0"/>
              </a:defRPr>
            </a:lvl1pPr>
          </a:lstStyle>
          <a:p>
            <a:r>
              <a:rPr lang="en-US" b="1" dirty="0" smtClean="0"/>
              <a:t>My Time In Government</a:t>
            </a:r>
            <a:endParaRPr lang="en-US" b="1" dirty="0"/>
          </a:p>
        </p:txBody>
      </p:sp>
    </p:spTree>
    <p:extLst>
      <p:ext uri="{BB962C8B-B14F-4D97-AF65-F5344CB8AC3E}">
        <p14:creationId xmlns:p14="http://schemas.microsoft.com/office/powerpoint/2010/main" val="834823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9080"/>
            <a:ext cx="11338560" cy="5792248"/>
          </a:xfrm>
          <a:prstGeom prst="rect">
            <a:avLst/>
          </a:prstGeom>
          <a:ln w="15875">
            <a:solidFill>
              <a:srgbClr val="306EA5"/>
            </a:solidFill>
          </a:ln>
        </p:spPr>
      </p:pic>
    </p:spTree>
    <p:extLst>
      <p:ext uri="{BB962C8B-B14F-4D97-AF65-F5344CB8AC3E}">
        <p14:creationId xmlns:p14="http://schemas.microsoft.com/office/powerpoint/2010/main" val="1897179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dirty="0"/>
          </a:p>
        </p:txBody>
      </p:sp>
      <p:sp>
        <p:nvSpPr>
          <p:cNvPr id="3" name="TextBox 2"/>
          <p:cNvSpPr txBox="1"/>
          <p:nvPr/>
        </p:nvSpPr>
        <p:spPr>
          <a:xfrm>
            <a:off x="3081272" y="208025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5" name="TextBox 4"/>
          <p:cNvSpPr txBox="1"/>
          <p:nvPr/>
        </p:nvSpPr>
        <p:spPr>
          <a:xfrm>
            <a:off x="6651388" y="2080256"/>
            <a:ext cx="662361" cy="830997"/>
          </a:xfrm>
          <a:prstGeom prst="rect">
            <a:avLst/>
          </a:prstGeom>
          <a:noFill/>
        </p:spPr>
        <p:txBody>
          <a:bodyPr wrap="none" rtlCol="0">
            <a:spAutoFit/>
          </a:bodyPr>
          <a:lstStyle/>
          <a:p>
            <a:r>
              <a:rPr lang="en-US" sz="4800" dirty="0" smtClean="0">
                <a:solidFill>
                  <a:srgbClr val="306EA5"/>
                </a:solidFill>
              </a:rPr>
              <a:t>JS</a:t>
            </a:r>
            <a:endParaRPr lang="en-US" sz="4800" dirty="0">
              <a:solidFill>
                <a:srgbClr val="306EA5"/>
              </a:solidFill>
            </a:endParaRPr>
          </a:p>
        </p:txBody>
      </p:sp>
      <p:sp>
        <p:nvSpPr>
          <p:cNvPr id="8" name="Pentagon 7"/>
          <p:cNvSpPr/>
          <p:nvPr/>
        </p:nvSpPr>
        <p:spPr>
          <a:xfrm>
            <a:off x="4846320" y="224028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081272" y="4038592"/>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6651388" y="4038596"/>
            <a:ext cx="2007281" cy="830997"/>
          </a:xfrm>
          <a:prstGeom prst="rect">
            <a:avLst/>
          </a:prstGeom>
          <a:noFill/>
        </p:spPr>
        <p:txBody>
          <a:bodyPr wrap="none" rtlCol="0">
            <a:spAutoFit/>
          </a:bodyPr>
          <a:lstStyle/>
          <a:p>
            <a:r>
              <a:rPr lang="en-US" sz="4800" dirty="0">
                <a:solidFill>
                  <a:srgbClr val="306EA5"/>
                </a:solidFill>
              </a:rPr>
              <a:t>n</a:t>
            </a:r>
            <a:r>
              <a:rPr lang="en-US" sz="4800" dirty="0" smtClean="0">
                <a:solidFill>
                  <a:srgbClr val="306EA5"/>
                </a:solidFill>
              </a:rPr>
              <a:t>ode.js</a:t>
            </a:r>
            <a:endParaRPr lang="en-US" sz="4800" dirty="0">
              <a:solidFill>
                <a:srgbClr val="306EA5"/>
              </a:solidFill>
            </a:endParaRPr>
          </a:p>
        </p:txBody>
      </p:sp>
      <p:sp>
        <p:nvSpPr>
          <p:cNvPr id="11" name="Pentagon 10"/>
          <p:cNvSpPr/>
          <p:nvPr/>
        </p:nvSpPr>
        <p:spPr>
          <a:xfrm>
            <a:off x="4846320" y="419862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4899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291553"/>
            <a:ext cx="10279380" cy="4351338"/>
          </a:xfrm>
        </p:spPr>
        <p:txBody>
          <a:bodyPr>
            <a:normAutofit/>
          </a:bodyPr>
          <a:lstStyle/>
          <a:p>
            <a:pPr marL="742950" indent="-742950">
              <a:buFont typeface="+mj-lt"/>
              <a:buAutoNum type="arabicPeriod"/>
            </a:pPr>
            <a:r>
              <a:rPr lang="en-US" sz="4000" dirty="0" smtClean="0"/>
              <a:t>Validate The Demand</a:t>
            </a:r>
          </a:p>
          <a:p>
            <a:pPr marL="742950" indent="-742950">
              <a:buFont typeface="+mj-lt"/>
              <a:buAutoNum type="arabicPeriod"/>
            </a:pPr>
            <a:r>
              <a:rPr lang="en-US" sz="4000" dirty="0" smtClean="0"/>
              <a:t>Understand The User</a:t>
            </a:r>
          </a:p>
          <a:p>
            <a:pPr marL="742950" indent="-742950">
              <a:buFont typeface="+mj-lt"/>
              <a:buAutoNum type="arabicPeriod"/>
            </a:pPr>
            <a:r>
              <a:rPr lang="en-US" sz="4000" dirty="0" smtClean="0"/>
              <a:t>Create MVP</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4557920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dirty="0"/>
          </a:p>
        </p:txBody>
      </p:sp>
      <p:sp>
        <p:nvSpPr>
          <p:cNvPr id="3" name="Title 2"/>
          <p:cNvSpPr>
            <a:spLocks noGrp="1"/>
          </p:cNvSpPr>
          <p:nvPr>
            <p:ph type="title"/>
          </p:nvPr>
        </p:nvSpPr>
        <p:spPr>
          <a:xfrm>
            <a:off x="838200" y="2423161"/>
            <a:ext cx="10515600" cy="2815400"/>
          </a:xfrm>
        </p:spPr>
        <p:txBody>
          <a:bodyPr>
            <a:normAutofit/>
          </a:bodyPr>
          <a:lstStyle/>
          <a:p>
            <a:r>
              <a:rPr lang="en-US" sz="6000" dirty="0" smtClean="0">
                <a:solidFill>
                  <a:schemeClr val="accent4"/>
                </a:solidFill>
              </a:rPr>
              <a:t>MIDAAS</a:t>
            </a:r>
            <a:r>
              <a:rPr lang="en-US" dirty="0" smtClean="0"/>
              <a:t/>
            </a:r>
            <a:br>
              <a:rPr lang="en-US" dirty="0" smtClean="0"/>
            </a:br>
            <a:r>
              <a:rPr lang="en-US" dirty="0"/>
              <a:t/>
            </a:r>
            <a:br>
              <a:rPr lang="en-US" dirty="0"/>
            </a:br>
            <a:r>
              <a:rPr lang="en-US" sz="4400" dirty="0" smtClean="0"/>
              <a:t>https://midaas.commerce.gov</a:t>
            </a:r>
            <a:endParaRPr lang="en-US" sz="4400" dirty="0"/>
          </a:p>
        </p:txBody>
      </p:sp>
    </p:spTree>
    <p:extLst>
      <p:ext uri="{BB962C8B-B14F-4D97-AF65-F5344CB8AC3E}">
        <p14:creationId xmlns:p14="http://schemas.microsoft.com/office/powerpoint/2010/main" val="1110939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803" y="525780"/>
            <a:ext cx="9847496" cy="5532120"/>
          </a:xfrm>
          <a:prstGeom prst="rect">
            <a:avLst/>
          </a:prstGeom>
          <a:ln>
            <a:solidFill>
              <a:srgbClr val="306EA5"/>
            </a:solidFill>
          </a:ln>
        </p:spPr>
      </p:pic>
    </p:spTree>
    <p:extLst>
      <p:ext uri="{BB962C8B-B14F-4D97-AF65-F5344CB8AC3E}">
        <p14:creationId xmlns:p14="http://schemas.microsoft.com/office/powerpoint/2010/main" val="755249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dirty="0"/>
          </a:p>
        </p:txBody>
      </p:sp>
      <p:sp>
        <p:nvSpPr>
          <p:cNvPr id="3" name="TextBox 2"/>
          <p:cNvSpPr txBox="1"/>
          <p:nvPr/>
        </p:nvSpPr>
        <p:spPr>
          <a:xfrm>
            <a:off x="3492752" y="708652"/>
            <a:ext cx="5675785" cy="830997"/>
          </a:xfrm>
          <a:prstGeom prst="rect">
            <a:avLst/>
          </a:prstGeom>
          <a:noFill/>
        </p:spPr>
        <p:txBody>
          <a:bodyPr wrap="none" rtlCol="0">
            <a:spAutoFit/>
          </a:bodyPr>
          <a:lstStyle/>
          <a:p>
            <a:r>
              <a:rPr lang="en-US" sz="4800" dirty="0" smtClean="0">
                <a:solidFill>
                  <a:srgbClr val="306EA5"/>
                </a:solidFill>
              </a:rPr>
              <a:t>Amazon Web Services</a:t>
            </a:r>
            <a:endParaRPr lang="en-US" sz="4800" dirty="0">
              <a:solidFill>
                <a:srgbClr val="306EA5"/>
              </a:solidFill>
            </a:endParaRPr>
          </a:p>
        </p:txBody>
      </p:sp>
      <p:sp>
        <p:nvSpPr>
          <p:cNvPr id="6" name="TextBox 5"/>
          <p:cNvSpPr txBox="1"/>
          <p:nvPr/>
        </p:nvSpPr>
        <p:spPr>
          <a:xfrm>
            <a:off x="406652" y="260603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7" name="TextBox 6"/>
          <p:cNvSpPr txBox="1"/>
          <p:nvPr/>
        </p:nvSpPr>
        <p:spPr>
          <a:xfrm>
            <a:off x="3976768" y="2606036"/>
            <a:ext cx="7960064" cy="830997"/>
          </a:xfrm>
          <a:prstGeom prst="rect">
            <a:avLst/>
          </a:prstGeom>
          <a:noFill/>
        </p:spPr>
        <p:txBody>
          <a:bodyPr wrap="none" rtlCol="0">
            <a:spAutoFit/>
          </a:bodyPr>
          <a:lstStyle/>
          <a:p>
            <a:r>
              <a:rPr lang="en-US" sz="4800" dirty="0" smtClean="0">
                <a:solidFill>
                  <a:srgbClr val="306EA5"/>
                </a:solidFill>
              </a:rPr>
              <a:t>Redshift, Lambda, API Gateway</a:t>
            </a:r>
            <a:endParaRPr lang="en-US" sz="4800" dirty="0">
              <a:solidFill>
                <a:srgbClr val="306EA5"/>
              </a:solidFill>
            </a:endParaRPr>
          </a:p>
        </p:txBody>
      </p:sp>
      <p:sp>
        <p:nvSpPr>
          <p:cNvPr id="8" name="Pentagon 7"/>
          <p:cNvSpPr/>
          <p:nvPr/>
        </p:nvSpPr>
        <p:spPr>
          <a:xfrm>
            <a:off x="2171700" y="276606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406652" y="4584049"/>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3976768" y="4584053"/>
            <a:ext cx="4416337" cy="830997"/>
          </a:xfrm>
          <a:prstGeom prst="rect">
            <a:avLst/>
          </a:prstGeom>
          <a:noFill/>
        </p:spPr>
        <p:txBody>
          <a:bodyPr wrap="none" rtlCol="0">
            <a:spAutoFit/>
          </a:bodyPr>
          <a:lstStyle/>
          <a:p>
            <a:r>
              <a:rPr lang="en-US" sz="4800" dirty="0" smtClean="0">
                <a:solidFill>
                  <a:srgbClr val="306EA5"/>
                </a:solidFill>
              </a:rPr>
              <a:t>Postgres, S3, EC2</a:t>
            </a:r>
            <a:endParaRPr lang="en-US" sz="4800" dirty="0">
              <a:solidFill>
                <a:srgbClr val="306EA5"/>
              </a:solidFill>
            </a:endParaRPr>
          </a:p>
        </p:txBody>
      </p:sp>
      <p:sp>
        <p:nvSpPr>
          <p:cNvPr id="11" name="Pentagon 10"/>
          <p:cNvSpPr/>
          <p:nvPr/>
        </p:nvSpPr>
        <p:spPr>
          <a:xfrm>
            <a:off x="2171700" y="4744077"/>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37750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291553"/>
            <a:ext cx="10279380" cy="4351338"/>
          </a:xfrm>
        </p:spPr>
        <p:txBody>
          <a:bodyPr>
            <a:normAutofit/>
          </a:bodyPr>
          <a:lstStyle/>
          <a:p>
            <a:pPr marL="742950" indent="-742950">
              <a:buFont typeface="+mj-lt"/>
              <a:buAutoNum type="arabicPeriod"/>
            </a:pPr>
            <a:r>
              <a:rPr lang="en-US" sz="4000" dirty="0" smtClean="0"/>
              <a:t>Validate Need</a:t>
            </a:r>
          </a:p>
          <a:p>
            <a:pPr marL="742950" indent="-742950">
              <a:buFont typeface="+mj-lt"/>
              <a:buAutoNum type="arabicPeriod"/>
            </a:pPr>
            <a:r>
              <a:rPr lang="en-US" sz="4000" dirty="0" smtClean="0"/>
              <a:t>Validate with Domain Experts</a:t>
            </a:r>
          </a:p>
          <a:p>
            <a:pPr marL="742950" indent="-742950">
              <a:buFont typeface="+mj-lt"/>
              <a:buAutoNum type="arabicPeriod"/>
            </a:pPr>
            <a:r>
              <a:rPr lang="en-US" sz="4000" dirty="0" smtClean="0"/>
              <a:t>Understand Initial </a:t>
            </a:r>
            <a:r>
              <a:rPr lang="en-US" sz="4000" dirty="0"/>
              <a:t>U</a:t>
            </a:r>
            <a:r>
              <a:rPr lang="en-US" sz="4000" dirty="0" smtClean="0"/>
              <a:t>ser Stories</a:t>
            </a:r>
          </a:p>
          <a:p>
            <a:pPr marL="742950" indent="-742950">
              <a:buFont typeface="+mj-lt"/>
              <a:buAutoNum type="arabicPeriod"/>
            </a:pPr>
            <a:r>
              <a:rPr lang="en-US" sz="4000" dirty="0" smtClean="0"/>
              <a:t>Understand Technical Constraints</a:t>
            </a:r>
          </a:p>
          <a:p>
            <a:pPr marL="742950" indent="-742950">
              <a:buFont typeface="+mj-lt"/>
              <a:buAutoNum type="arabicPeriod"/>
            </a:pPr>
            <a:r>
              <a:rPr lang="en-US" sz="4000" dirty="0" smtClean="0"/>
              <a:t>Build</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231572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15908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Summary</a:t>
            </a:r>
            <a:endParaRPr lang="en-US" dirty="0"/>
          </a:p>
        </p:txBody>
      </p:sp>
      <p:sp>
        <p:nvSpPr>
          <p:cNvPr id="8" name="Content Placeholder 7"/>
          <p:cNvSpPr>
            <a:spLocks noGrp="1"/>
          </p:cNvSpPr>
          <p:nvPr>
            <p:ph idx="1"/>
          </p:nvPr>
        </p:nvSpPr>
        <p:spPr>
          <a:xfrm>
            <a:off x="0" y="1943099"/>
            <a:ext cx="12192000" cy="3954781"/>
          </a:xfrm>
          <a:solidFill>
            <a:srgbClr val="306EA5"/>
          </a:solidFill>
        </p:spPr>
        <p:txBody>
          <a:bodyPr>
            <a:normAutofit/>
          </a:bodyPr>
          <a:lstStyle/>
          <a:p>
            <a:pPr marL="0" indent="0" algn="ctr">
              <a:buNone/>
            </a:pPr>
            <a:r>
              <a:rPr lang="en-US" sz="4800" dirty="0" smtClean="0">
                <a:solidFill>
                  <a:schemeClr val="bg1"/>
                </a:solidFill>
              </a:rPr>
              <a:t>People</a:t>
            </a:r>
          </a:p>
          <a:p>
            <a:pPr marL="0" indent="0" algn="ctr">
              <a:buNone/>
            </a:pPr>
            <a:r>
              <a:rPr lang="en-US" sz="4800" dirty="0" smtClean="0">
                <a:solidFill>
                  <a:schemeClr val="bg1"/>
                </a:solidFill>
              </a:rPr>
              <a:t>Scope</a:t>
            </a:r>
          </a:p>
          <a:p>
            <a:pPr marL="0" indent="0" algn="ctr">
              <a:buNone/>
            </a:pPr>
            <a:r>
              <a:rPr lang="en-US" sz="4800" dirty="0" smtClean="0">
                <a:solidFill>
                  <a:schemeClr val="bg1"/>
                </a:solidFill>
              </a:rPr>
              <a:t>Constraints</a:t>
            </a:r>
          </a:p>
          <a:p>
            <a:pPr marL="0" indent="0" algn="ctr">
              <a:buNone/>
            </a:pPr>
            <a:r>
              <a:rPr lang="en-US" sz="4800" dirty="0" smtClean="0">
                <a:solidFill>
                  <a:schemeClr val="bg1"/>
                </a:solidFill>
              </a:rPr>
              <a:t>Validate</a:t>
            </a:r>
          </a:p>
          <a:p>
            <a:pPr marL="0" indent="0" algn="ctr">
              <a:buNone/>
            </a:pPr>
            <a:r>
              <a:rPr lang="en-US" sz="4800" dirty="0" smtClean="0">
                <a:solidFill>
                  <a:schemeClr val="bg1"/>
                </a:solidFill>
              </a:rPr>
              <a:t>Show The Thing </a:t>
            </a:r>
            <a:endParaRPr lang="en-US" sz="4800" dirty="0">
              <a:solidFill>
                <a:schemeClr val="bg1"/>
              </a:solidFill>
            </a:endParaRPr>
          </a:p>
        </p:txBody>
      </p:sp>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dirty="0"/>
          </a:p>
        </p:txBody>
      </p:sp>
    </p:spTree>
    <p:extLst>
      <p:ext uri="{BB962C8B-B14F-4D97-AF65-F5344CB8AC3E}">
        <p14:creationId xmlns:p14="http://schemas.microsoft.com/office/powerpoint/2010/main" val="480536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smtClean="0"/>
              <a:t>Sweat and Toil</a:t>
            </a:r>
          </a:p>
          <a:p>
            <a:r>
              <a:rPr lang="en-US" b="1" dirty="0" smtClean="0"/>
              <a:t>2016 </a:t>
            </a:r>
            <a:r>
              <a:rPr lang="en-US" dirty="0"/>
              <a:t>Department of Labor </a:t>
            </a:r>
            <a:r>
              <a:rPr lang="en-US" dirty="0" smtClean="0"/>
              <a:t>‘s </a:t>
            </a:r>
            <a:r>
              <a:rPr lang="en-US" b="1" dirty="0" smtClean="0"/>
              <a:t>Innovation Award.</a:t>
            </a:r>
            <a:endParaRPr lang="en-US" dirty="0"/>
          </a:p>
        </p:txBody>
      </p:sp>
      <p:sp>
        <p:nvSpPr>
          <p:cNvPr id="4" name="Slide Number Placeholder 3"/>
          <p:cNvSpPr>
            <a:spLocks noGrp="1"/>
          </p:cNvSpPr>
          <p:nvPr>
            <p:ph type="sldNum" sz="quarter" idx="12"/>
          </p:nvPr>
        </p:nvSpPr>
        <p:spPr/>
        <p:txBody>
          <a:bodyPr/>
          <a:lstStyle/>
          <a:p>
            <a:fld id="{150819AE-02FA-3749-BFC2-030922A62D98}" type="slidenum">
              <a:rPr lang="en-US" smtClean="0"/>
              <a:t>29</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Impact</a:t>
            </a:r>
            <a:endParaRPr lang="en-US" dirty="0"/>
          </a:p>
        </p:txBody>
      </p:sp>
      <p:sp>
        <p:nvSpPr>
          <p:cNvPr id="6" name="Content Placeholder 5"/>
          <p:cNvSpPr>
            <a:spLocks noGrp="1"/>
          </p:cNvSpPr>
          <p:nvPr>
            <p:ph idx="13"/>
          </p:nvPr>
        </p:nvSpPr>
        <p:spPr>
          <a:solidFill>
            <a:srgbClr val="306EA5"/>
          </a:solidFill>
        </p:spPr>
        <p:txBody>
          <a:bodyPr>
            <a:normAutofit/>
          </a:bodyPr>
          <a:lstStyle/>
          <a:p>
            <a:pPr marL="0" indent="0">
              <a:buNone/>
            </a:pPr>
            <a:r>
              <a:rPr lang="en-US" b="1" dirty="0" smtClean="0">
                <a:solidFill>
                  <a:schemeClr val="bg1"/>
                </a:solidFill>
              </a:rPr>
              <a:t>CENSUS CitySDK</a:t>
            </a:r>
          </a:p>
          <a:p>
            <a:r>
              <a:rPr lang="en-US" b="1" dirty="0">
                <a:solidFill>
                  <a:schemeClr val="bg1"/>
                </a:solidFill>
              </a:rPr>
              <a:t>2016 </a:t>
            </a:r>
            <a:r>
              <a:rPr lang="en-US" dirty="0">
                <a:solidFill>
                  <a:schemeClr val="bg1"/>
                </a:solidFill>
              </a:rPr>
              <a:t>Department of Commerce Gold medal</a:t>
            </a:r>
          </a:p>
          <a:p>
            <a:r>
              <a:rPr lang="en-US" b="1" dirty="0" smtClean="0">
                <a:solidFill>
                  <a:schemeClr val="bg1"/>
                </a:solidFill>
              </a:rPr>
              <a:t>2016 Best </a:t>
            </a:r>
            <a:r>
              <a:rPr lang="en-US" b="1" dirty="0">
                <a:solidFill>
                  <a:schemeClr val="bg1"/>
                </a:solidFill>
              </a:rPr>
              <a:t>Data API Award</a:t>
            </a:r>
            <a:r>
              <a:rPr lang="en-US" dirty="0">
                <a:solidFill>
                  <a:schemeClr val="bg1"/>
                </a:solidFill>
              </a:rPr>
              <a:t>, </a:t>
            </a:r>
            <a:r>
              <a:rPr lang="en-US" dirty="0" smtClean="0">
                <a:solidFill>
                  <a:schemeClr val="bg1"/>
                </a:solidFill>
              </a:rPr>
              <a:t>API:World</a:t>
            </a:r>
            <a:endParaRPr lang="en-US" dirty="0">
              <a:solidFill>
                <a:schemeClr val="bg1"/>
              </a:solidFill>
            </a:endParaRPr>
          </a:p>
          <a:p>
            <a:r>
              <a:rPr lang="en-US" b="1" dirty="0" smtClean="0">
                <a:solidFill>
                  <a:schemeClr val="bg1"/>
                </a:solidFill>
              </a:rPr>
              <a:t>2015 Fedscoop Innovation </a:t>
            </a:r>
            <a:r>
              <a:rPr lang="en-US" b="1" dirty="0">
                <a:solidFill>
                  <a:schemeClr val="bg1"/>
                </a:solidFill>
              </a:rPr>
              <a:t>Of The </a:t>
            </a:r>
            <a:r>
              <a:rPr lang="en-US" b="1" dirty="0" smtClean="0">
                <a:solidFill>
                  <a:schemeClr val="bg1"/>
                </a:solidFill>
              </a:rPr>
              <a:t>Year</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06460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28"/>
            <a:ext cx="12192000" cy="6391678"/>
          </a:xfrm>
          <a:prstGeom prst="rect">
            <a:avLst/>
          </a:prstGeom>
        </p:spPr>
      </p:pic>
    </p:spTree>
    <p:extLst>
      <p:ext uri="{BB962C8B-B14F-4D97-AF65-F5344CB8AC3E}">
        <p14:creationId xmlns:p14="http://schemas.microsoft.com/office/powerpoint/2010/main" val="653153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94553" y="4804116"/>
            <a:ext cx="4468887" cy="589729"/>
          </a:xfrm>
        </p:spPr>
        <p:txBody>
          <a:bodyPr>
            <a:normAutofit/>
          </a:bodyPr>
          <a:lstStyle/>
          <a:p>
            <a:r>
              <a:rPr lang="en-US" dirty="0" smtClean="0"/>
              <a:t>tyronewagrandison@gmail.com</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33977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321" name="Rectangle 320"/>
          <p:cNvSpPr/>
          <p:nvPr/>
        </p:nvSpPr>
        <p:spPr>
          <a:xfrm>
            <a:off x="3810000" y="3105835"/>
            <a:ext cx="4572000" cy="1938992"/>
          </a:xfrm>
          <a:prstGeom prst="rect">
            <a:avLst/>
          </a:prstGeom>
        </p:spPr>
        <p:txBody>
          <a:bodyPr>
            <a:spAutoFit/>
          </a:bodyPr>
          <a:lstStyle/>
          <a:p>
            <a:r>
              <a:rPr lang="en-US" sz="4000" dirty="0">
                <a:solidFill>
                  <a:schemeClr val="bg1"/>
                </a:solidFill>
                <a:latin typeface="Helvetica Neue Thin" charset="0"/>
                <a:ea typeface="Helvetica Neue Thin" charset="0"/>
                <a:cs typeface="Helvetica Neue Thin" charset="0"/>
              </a:rPr>
              <a:t>government takes on the hardest, inelastic problems</a:t>
            </a:r>
          </a:p>
        </p:txBody>
      </p:sp>
      <p:sp>
        <p:nvSpPr>
          <p:cNvPr id="5" name="Slide Number Placeholder 1"/>
          <p:cNvSpPr>
            <a:spLocks noGrp="1"/>
          </p:cNvSpPr>
          <p:nvPr>
            <p:ph type="sldNum" sz="quarter" idx="12"/>
          </p:nvPr>
        </p:nvSpPr>
        <p:spPr>
          <a:xfrm>
            <a:off x="8939784" y="6356350"/>
            <a:ext cx="2743200" cy="365125"/>
          </a:xfrm>
        </p:spPr>
        <p:txBody>
          <a:bodyPr/>
          <a:lstStyle/>
          <a:p>
            <a:r>
              <a:rPr lang="en-US" dirty="0"/>
              <a:t>5</a:t>
            </a:r>
          </a:p>
        </p:txBody>
      </p:sp>
    </p:spTree>
    <p:extLst>
      <p:ext uri="{BB962C8B-B14F-4D97-AF65-F5344CB8AC3E}">
        <p14:creationId xmlns:p14="http://schemas.microsoft.com/office/powerpoint/2010/main" val="40377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4" name="Freeform 3"/>
          <p:cNvSpPr/>
          <p:nvPr/>
        </p:nvSpPr>
        <p:spPr>
          <a:xfrm rot="21441311">
            <a:off x="1159479" y="2189024"/>
            <a:ext cx="9559635" cy="4847928"/>
          </a:xfrm>
          <a:custGeom>
            <a:avLst/>
            <a:gdLst>
              <a:gd name="connsiteX0" fmla="*/ 0 w 7581207"/>
              <a:gd name="connsiteY0" fmla="*/ 2613207 h 2812712"/>
              <a:gd name="connsiteX1" fmla="*/ 814647 w 7581207"/>
              <a:gd name="connsiteY1" fmla="*/ 2596581 h 2812712"/>
              <a:gd name="connsiteX2" fmla="*/ 1778924 w 7581207"/>
              <a:gd name="connsiteY2" fmla="*/ 2081192 h 2812712"/>
              <a:gd name="connsiteX3" fmla="*/ 3092335 w 7581207"/>
              <a:gd name="connsiteY3" fmla="*/ 252392 h 2812712"/>
              <a:gd name="connsiteX4" fmla="*/ 4389120 w 7581207"/>
              <a:gd name="connsiteY4" fmla="*/ 202516 h 2812712"/>
              <a:gd name="connsiteX5" fmla="*/ 5370022 w 7581207"/>
              <a:gd name="connsiteY5" fmla="*/ 1998065 h 2812712"/>
              <a:gd name="connsiteX6" fmla="*/ 7581207 w 7581207"/>
              <a:gd name="connsiteY6" fmla="*/ 2812712 h 281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1207" h="2812712">
                <a:moveTo>
                  <a:pt x="0" y="2613207"/>
                </a:moveTo>
                <a:cubicBezTo>
                  <a:pt x="259080" y="2649228"/>
                  <a:pt x="518160" y="2685250"/>
                  <a:pt x="814647" y="2596581"/>
                </a:cubicBezTo>
                <a:cubicBezTo>
                  <a:pt x="1111134" y="2507912"/>
                  <a:pt x="1399309" y="2471890"/>
                  <a:pt x="1778924" y="2081192"/>
                </a:cubicBezTo>
                <a:cubicBezTo>
                  <a:pt x="2158539" y="1690494"/>
                  <a:pt x="2657302" y="565505"/>
                  <a:pt x="3092335" y="252392"/>
                </a:cubicBezTo>
                <a:cubicBezTo>
                  <a:pt x="3527368" y="-60721"/>
                  <a:pt x="4009506" y="-88429"/>
                  <a:pt x="4389120" y="202516"/>
                </a:cubicBezTo>
                <a:cubicBezTo>
                  <a:pt x="4768734" y="493461"/>
                  <a:pt x="4838008" y="1563032"/>
                  <a:pt x="5370022" y="1998065"/>
                </a:cubicBezTo>
                <a:cubicBezTo>
                  <a:pt x="5902036" y="2433098"/>
                  <a:pt x="7581207" y="2812712"/>
                  <a:pt x="7581207" y="2812712"/>
                </a:cubicBezTo>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716563" y="647175"/>
            <a:ext cx="1994579"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optimum</a:t>
            </a:r>
          </a:p>
        </p:txBody>
      </p:sp>
      <p:cxnSp>
        <p:nvCxnSpPr>
          <p:cNvPr id="7" name="Straight Arrow Connector 6"/>
          <p:cNvCxnSpPr>
            <a:stCxn id="5" idx="2"/>
          </p:cNvCxnSpPr>
          <p:nvPr/>
        </p:nvCxnSpPr>
        <p:spPr>
          <a:xfrm>
            <a:off x="5713852" y="1231949"/>
            <a:ext cx="66264" cy="862858"/>
          </a:xfrm>
          <a:prstGeom prst="straightConnector1">
            <a:avLst/>
          </a:prstGeom>
          <a:ln w="603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1"/>
          <p:cNvSpPr>
            <a:spLocks noGrp="1"/>
          </p:cNvSpPr>
          <p:nvPr>
            <p:ph type="sldNum" sz="quarter" idx="12"/>
          </p:nvPr>
        </p:nvSpPr>
        <p:spPr>
          <a:xfrm>
            <a:off x="8939784" y="6356350"/>
            <a:ext cx="2743200" cy="365125"/>
          </a:xfrm>
        </p:spPr>
        <p:txBody>
          <a:bodyPr/>
          <a:lstStyle/>
          <a:p>
            <a:r>
              <a:rPr lang="en-US" dirty="0"/>
              <a:t>6</a:t>
            </a:r>
          </a:p>
        </p:txBody>
      </p:sp>
    </p:spTree>
    <p:extLst>
      <p:ext uri="{BB962C8B-B14F-4D97-AF65-F5344CB8AC3E}">
        <p14:creationId xmlns:p14="http://schemas.microsoft.com/office/powerpoint/2010/main" val="1638633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cxnSp>
        <p:nvCxnSpPr>
          <p:cNvPr id="330" name="Straight Arrow Connector 329"/>
          <p:cNvCxnSpPr/>
          <p:nvPr/>
        </p:nvCxnSpPr>
        <p:spPr>
          <a:xfrm flipH="1" flipV="1">
            <a:off x="5147876" y="2008017"/>
            <a:ext cx="1194190" cy="15685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p:nvPr/>
        </p:nvCxnSpPr>
        <p:spPr>
          <a:xfrm flipV="1">
            <a:off x="6343618" y="2553462"/>
            <a:ext cx="2106979" cy="1018896"/>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p:nvPr/>
        </p:nvCxnSpPr>
        <p:spPr>
          <a:xfrm flipH="1">
            <a:off x="5365552" y="3572359"/>
            <a:ext cx="976514" cy="20615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a:off x="6342066" y="3572359"/>
            <a:ext cx="2341270" cy="284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flipV="1">
            <a:off x="6342067" y="719052"/>
            <a:ext cx="793025" cy="28533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a:off x="6342066" y="3572358"/>
            <a:ext cx="2341270" cy="2191626"/>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p:nvPr/>
        </p:nvCxnSpPr>
        <p:spPr>
          <a:xfrm flipH="1" flipV="1">
            <a:off x="4443846" y="2549270"/>
            <a:ext cx="1898221" cy="1023089"/>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2109789" y="3528837"/>
            <a:ext cx="3438283"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n-dimensional</a:t>
            </a:r>
          </a:p>
        </p:txBody>
      </p:sp>
      <p:sp>
        <p:nvSpPr>
          <p:cNvPr id="11" name="Slide Number Placeholder 1"/>
          <p:cNvSpPr>
            <a:spLocks noGrp="1"/>
          </p:cNvSpPr>
          <p:nvPr>
            <p:ph type="sldNum" sz="quarter" idx="12"/>
          </p:nvPr>
        </p:nvSpPr>
        <p:spPr>
          <a:xfrm>
            <a:off x="8939784" y="6356350"/>
            <a:ext cx="2743200" cy="365125"/>
          </a:xfrm>
        </p:spPr>
        <p:txBody>
          <a:bodyPr/>
          <a:lstStyle/>
          <a:p>
            <a:r>
              <a:rPr lang="en-US" dirty="0"/>
              <a:t>7</a:t>
            </a:r>
          </a:p>
        </p:txBody>
      </p:sp>
    </p:spTree>
    <p:extLst>
      <p:ext uri="{BB962C8B-B14F-4D97-AF65-F5344CB8AC3E}">
        <p14:creationId xmlns:p14="http://schemas.microsoft.com/office/powerpoint/2010/main" val="1244374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dirty="0" smtClean="0"/>
              <a:t>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801" y="742398"/>
            <a:ext cx="6570945" cy="5613952"/>
          </a:xfrm>
          <a:prstGeom prst="rect">
            <a:avLst/>
          </a:prstGeom>
        </p:spPr>
      </p:pic>
    </p:spTree>
    <p:extLst>
      <p:ext uri="{BB962C8B-B14F-4D97-AF65-F5344CB8AC3E}">
        <p14:creationId xmlns:p14="http://schemas.microsoft.com/office/powerpoint/2010/main" val="37821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34740"/>
            <a:ext cx="12192000" cy="12192000"/>
          </a:xfrm>
          <a:prstGeom prst="rect">
            <a:avLst/>
          </a:prstGeom>
        </p:spPr>
      </p:pic>
    </p:spTree>
    <p:extLst>
      <p:ext uri="{BB962C8B-B14F-4D97-AF65-F5344CB8AC3E}">
        <p14:creationId xmlns:p14="http://schemas.microsoft.com/office/powerpoint/2010/main" val="1446218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12999</TotalTime>
  <Words>372</Words>
  <Application>Microsoft Macintosh PowerPoint</Application>
  <PresentationFormat>Widescreen</PresentationFormat>
  <Paragraphs>113</Paragraphs>
  <Slides>30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DIN Alternate</vt:lpstr>
      <vt:lpstr>Helvetica Neue Thin</vt:lpstr>
      <vt:lpstr>Arial</vt:lpstr>
      <vt:lpstr>Office Theme</vt:lpstr>
      <vt:lpstr>Building APIs in Government for Social Good</vt:lpstr>
      <vt:lpstr>Deputy Chief Data Officer,  US Department of Commerce (2015-16)  White House Presidential Innovation Fellow, Department of Labor &amp; US Census Bureau (2014-15)</vt:lpstr>
      <vt:lpstr>PowerPoint Presentation</vt:lpstr>
      <vt:lpstr>The Reality</vt:lpstr>
      <vt:lpstr>PowerPoint Presentation</vt:lpstr>
      <vt:lpstr>PowerPoint Presentation</vt:lpstr>
      <vt:lpstr>PowerPoint Presentation</vt:lpstr>
      <vt:lpstr>PowerPoint Presentation</vt:lpstr>
      <vt:lpstr>PowerPoint Presentation</vt:lpstr>
      <vt:lpstr>M-13-13</vt:lpstr>
      <vt:lpstr>PowerPoint Presentation</vt:lpstr>
      <vt:lpstr>PowerPoint Presentation</vt:lpstr>
      <vt:lpstr>PowerPoint Presentation</vt:lpstr>
      <vt:lpstr>The Reality</vt:lpstr>
      <vt:lpstr>Sweat and Toil  http://developer.dol.gov/others/sweat-and-toil</vt:lpstr>
      <vt:lpstr>PowerPoint Presentation</vt:lpstr>
      <vt:lpstr>Building the API</vt:lpstr>
      <vt:lpstr>PowerPoint Presentation</vt:lpstr>
      <vt:lpstr>Census CitySDK   https://uscensusbureau.github.io/citysdk/</vt:lpstr>
      <vt:lpstr>PowerPoint Presentation</vt:lpstr>
      <vt:lpstr>PowerPoint Presentation</vt:lpstr>
      <vt:lpstr>Building the API</vt:lpstr>
      <vt:lpstr>MIDAAS  https://midaas.commerce.gov</vt:lpstr>
      <vt:lpstr>PowerPoint Presentation</vt:lpstr>
      <vt:lpstr>PowerPoint Presentation</vt:lpstr>
      <vt:lpstr>Building the API</vt:lpstr>
      <vt:lpstr>The Reality</vt:lpstr>
      <vt:lpstr>Summary</vt:lpstr>
      <vt:lpstr>Impact</vt:lpstr>
      <vt:lpstr>Thank you</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227</cp:revision>
  <cp:lastPrinted>2016-04-26T12:47:58Z</cp:lastPrinted>
  <dcterms:created xsi:type="dcterms:W3CDTF">2016-04-01T21:11:52Z</dcterms:created>
  <dcterms:modified xsi:type="dcterms:W3CDTF">2016-09-10T03:50:31Z</dcterms:modified>
</cp:coreProperties>
</file>